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73" r:id="rId2"/>
    <p:sldId id="259" r:id="rId3"/>
    <p:sldId id="257" r:id="rId4"/>
    <p:sldId id="271" r:id="rId5"/>
    <p:sldId id="260" r:id="rId6"/>
    <p:sldId id="274" r:id="rId7"/>
    <p:sldId id="262" r:id="rId8"/>
    <p:sldId id="258" r:id="rId9"/>
    <p:sldId id="272" r:id="rId10"/>
    <p:sldId id="267" r:id="rId11"/>
    <p:sldId id="270" r:id="rId12"/>
    <p:sldId id="27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855" autoAdjust="0"/>
    <p:restoredTop sz="94598" autoAdjust="0"/>
  </p:normalViewPr>
  <p:slideViewPr>
    <p:cSldViewPr snapToGrid="0">
      <p:cViewPr varScale="1">
        <p:scale>
          <a:sx n="74" d="100"/>
          <a:sy n="74" d="100"/>
        </p:scale>
        <p:origin x="43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1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AB47B-6D41-4B98-8715-CAAE08099EB0}" type="datetimeFigureOut">
              <a:rPr lang="nl-BE" smtClean="0"/>
              <a:t>24/09/2020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037B7-99E5-43A2-B32E-241AA375F879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277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Bonjour à tous, Je m’appelle Lut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Moereels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vice-présidente de notre association, la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Vlaamse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Parkinson Liga ou la VPL.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m'a demandé de vous présenter la ligue et le rôle de notre organisation dans le projet.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037B7-99E5-43A2-B32E-241AA375F879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9671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Suite à la situation sanitaire il n’est pas question de faire des entretiens sur place.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conséquence, on envoie un questionnaire, qui sera distribué aux membres de la Ligue.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Leurs réponses aideront à déterminer le plan directeur de l'outil à développer.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recherchons et contactons les personnes pour tester.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fait le nécessaire pour publier l’information sur le projet….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Et, finalement on organisera (en 2022) en collaboration avec 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INTERREG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séminaire où on présentera le système d’aide, qui sera développé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037B7-99E5-43A2-B32E-241AA375F879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7329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Nous espérons que le résultat de nos efforts communes sera quelque chose </a:t>
            </a:r>
            <a:r>
              <a:rPr lang="fr-FR" sz="180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qui contribue à une vie meilleure avec la maladie de Parkinson.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037B7-99E5-43A2-B32E-241AA375F879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8436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Nous espérons que le résultat de nos efforts communes sera quelque chose </a:t>
            </a:r>
            <a:r>
              <a:rPr lang="fr-FR" sz="180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qui contribue à une vie meilleure avec la maladie de Parkinson.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037B7-99E5-43A2-B32E-241AA375F879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0644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projet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Parkinsoncom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sera réalisé avec le soutien de la Commission européenne 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sous certaines conditions, y compris 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la coopération transfrontalière des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differentes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organisations,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participation des patients, membres des associations Parkinson.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sujet de la recherche : Un logiciel d’aide à la communication pour une meilleure inclusion sociale  des personnes atteintes de la maladie de Parkinson.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est évident que nous sommes intéressés dans ce projet .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037B7-99E5-43A2-B32E-241AA375F879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8620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dirty="0" err="1">
                <a:latin typeface="Arial" panose="020B0604020202020204" pitchFamily="34" charset="0"/>
                <a:cs typeface="Arial" panose="020B0604020202020204" pitchFamily="34" charset="0"/>
              </a:rPr>
              <a:t>Avec</a:t>
            </a:r>
            <a:r>
              <a:rPr lang="nl-BE" sz="1200" dirty="0">
                <a:latin typeface="Arial" panose="020B0604020202020204" pitchFamily="34" charset="0"/>
                <a:cs typeface="Arial" panose="020B0604020202020204" pitchFamily="34" charset="0"/>
              </a:rPr>
              <a:t> la coopération des</a:t>
            </a:r>
            <a:r>
              <a:rPr kumimoji="0" lang="fr-FR" altLang="nl-BE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associations des patients atteints de la maladie de Parkinson </a:t>
            </a:r>
          </a:p>
          <a:p>
            <a:r>
              <a:rPr lang="fr-FR" altLang="nl-BE" sz="1200" dirty="0">
                <a:latin typeface="Arial" panose="020B0604020202020204" pitchFamily="34" charset="0"/>
                <a:cs typeface="Arial" panose="020B0604020202020204" pitchFamily="34" charset="0"/>
              </a:rPr>
              <a:t>en France, en Wallonie et en Flandre.</a:t>
            </a:r>
            <a:br>
              <a:rPr kumimoji="0" lang="fr-FR" altLang="nl-BE" sz="12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</a:br>
            <a:endParaRPr kumimoji="0" lang="fr-FR" altLang="nl-BE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r>
              <a:rPr lang="nl-BE" dirty="0" err="1"/>
              <a:t>Pourquoi</a:t>
            </a:r>
            <a:r>
              <a:rPr lang="nl-BE" dirty="0"/>
              <a:t>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037B7-99E5-43A2-B32E-241AA375F879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5716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participation des association des patients signifie une valeur fondamentale.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Certainement en considérant que les utilisateurs finals sont les mieux placés pour définir, évaluer, et influencer le développement d’un produit.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est convaincu de cette valeur ajoutée 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037B7-99E5-43A2-B32E-241AA375F879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2360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Ligue flamande pour la maladie de Parkinson canalise l’énergie, l’expérience,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la passion de la communauté parkinson.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037B7-99E5-43A2-B32E-241AA375F879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6704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Ensemble, nous assurons que les personnes atteintes de parkinson obtiennent toutes les chances d’une vie digne et haut de gamme, en ayant en même temps l’œil et l’oreille pour leur environnement.</a:t>
            </a: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membres  peuvent s’adresser à la Ligue pour obtenir des informations fiables et compréhensibles sur la maladie de Parkinson. 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037B7-99E5-43A2-B32E-241AA375F879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1043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630238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085757"/>
            <a:ext cx="5486400" cy="360045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guiderons les patients dans le labyrinthe des établissements de soins, des aides, des droits et des allocations. 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Ceux qui ont besoin d'un contact avec d'autres personnes atteintes ou avec des spécialistes sont les bienvenus.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Avec nos membres, nous nous efforçons de créer une société attentive et respectueuse des défis particuliers que pose la maladie de Parkinson. 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Ligue s'engage également dans la communication avec les autorités. 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Finalement, nous stimulons également la recherche scientifique innovante qui peut mener à un meilleur contrôle des symptômes ou, qui sait, à un monde sans Parkinson.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037B7-99E5-43A2-B32E-241AA375F879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0553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lit dans la description du projet: …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une meilleure inclusion sociale des personnes atteintes de la maladie de Parkinson…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Cette objectif se retrouve également dans la mission de notre organisation.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Cela veut dire que notre participation au projet est bien conforme à notre vision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037B7-99E5-43A2-B32E-241AA375F879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3639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le considérons comme notre devoir de coopérer à ce projet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transfrontalier car la maladie de Parkinson ne tient pas compte des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frontières nationales ou des zones linguistiques. 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espérons faire une contribution positive à ce projet, qui améliore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qualité de vie des personnes avec parkinson.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SIGNIFIE NOTRE PARTICIPATION À CE PROJET?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037B7-99E5-43A2-B32E-241AA375F879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0572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5.jpg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5.jpg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emf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jpg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jpg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5.jpg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emf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214790C-0C98-4287-A36D-846E9D71900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810" y="297661"/>
            <a:ext cx="1942077" cy="13496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jdelijke aanduiding voor inhoud 4">
            <a:extLst>
              <a:ext uri="{FF2B5EF4-FFF2-40B4-BE49-F238E27FC236}">
                <a16:creationId xmlns:a16="http://schemas.microsoft.com/office/drawing/2014/main" id="{FA120577-CAB2-41F1-883D-30FD009E4A31}"/>
              </a:ext>
            </a:extLst>
          </p:cNvPr>
          <p:cNvSpPr txBox="1">
            <a:spLocks/>
          </p:cNvSpPr>
          <p:nvPr/>
        </p:nvSpPr>
        <p:spPr>
          <a:xfrm>
            <a:off x="3958047" y="4830376"/>
            <a:ext cx="8696634" cy="238589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3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Participation de </a:t>
            </a:r>
          </a:p>
          <a:p>
            <a:r>
              <a:rPr lang="fr-FR" sz="32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LA VLAAMSE PARKINSON LIGA =VPL</a:t>
            </a:r>
          </a:p>
          <a:p>
            <a:r>
              <a:rPr lang="fr-FR" sz="3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 </a:t>
            </a:r>
            <a:r>
              <a:rPr lang="fr-FR" sz="2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LIGUE FLAMANDE DE LA MALADIE DE PARKINSON</a:t>
            </a:r>
            <a:r>
              <a:rPr lang="fr-FR" sz="3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 </a:t>
            </a:r>
            <a:endParaRPr lang="nl-BE" sz="32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Afbeelding 7" descr="Afbeelding met voedsel&#10;&#10;Automatisch gegenereerde beschrijving">
            <a:extLst>
              <a:ext uri="{FF2B5EF4-FFF2-40B4-BE49-F238E27FC236}">
                <a16:creationId xmlns:a16="http://schemas.microsoft.com/office/drawing/2014/main" id="{EC00EDE1-5352-4218-A9A4-DDF4220D4A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8265" y="5345111"/>
            <a:ext cx="1355169" cy="134960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F8C961D-6D19-4BC2-ABD5-245FC980EECC}"/>
              </a:ext>
            </a:extLst>
          </p:cNvPr>
          <p:cNvSpPr txBox="1"/>
          <p:nvPr/>
        </p:nvSpPr>
        <p:spPr>
          <a:xfrm>
            <a:off x="2547257" y="571500"/>
            <a:ext cx="92528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nl-BE" sz="40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400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UN PROGRAMME      TRANSFRONTALIER</a:t>
            </a:r>
            <a:r>
              <a:rPr lang="nl-BE" sz="4000" i="0" u="none" strike="noStrike" baseline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</a:p>
          <a:p>
            <a:endParaRPr lang="nl-BE" sz="4000" i="0" u="none" strike="noStrike" baseline="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nl-BE" sz="3200" i="0" u="none" strike="noStrike" baseline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Interreg « Coopération territoriale européenne »</a:t>
            </a:r>
          </a:p>
          <a:p>
            <a:endParaRPr lang="nl-BE" sz="32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nl-BE" sz="3200" i="0" u="none" strike="noStrike" baseline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France - Wallonie – Vlaanderen:</a:t>
            </a:r>
            <a:endParaRPr lang="nl-BE" sz="3200" i="0" u="none" strike="noStrike" baseline="0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nl-BE" dirty="0"/>
          </a:p>
        </p:txBody>
      </p:sp>
      <p:pic>
        <p:nvPicPr>
          <p:cNvPr id="2" name="INTERREG DIA1">
            <a:hlinkClick r:id="" action="ppaction://media"/>
            <a:extLst>
              <a:ext uri="{FF2B5EF4-FFF2-40B4-BE49-F238E27FC236}">
                <a16:creationId xmlns:a16="http://schemas.microsoft.com/office/drawing/2014/main" id="{F37B4728-8476-4F0B-B70B-E21320A5D1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28437" y="52471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A62899-37CD-443D-85B9-F2877B200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063" y="2138954"/>
            <a:ext cx="10554574" cy="4719046"/>
          </a:xfrm>
        </p:spPr>
        <p:txBody>
          <a:bodyPr>
            <a:normAutofit fontScale="85000" lnSpcReduction="20000"/>
          </a:bodyPr>
          <a:lstStyle/>
          <a:p>
            <a:pPr algn="l">
              <a:buFontTx/>
              <a:buChar char="-"/>
            </a:pPr>
            <a:r>
              <a:rPr lang="fr-FR" sz="3800" b="0" i="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On </a:t>
            </a:r>
            <a:r>
              <a:rPr lang="fr-FR" sz="3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reçoit le </a:t>
            </a:r>
            <a:r>
              <a:rPr lang="fr-FR" sz="3800" b="0" i="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questionnaire </a:t>
            </a:r>
            <a:r>
              <a:rPr lang="fr-FR" sz="3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 Interreg.</a:t>
            </a:r>
          </a:p>
          <a:p>
            <a:pPr algn="l">
              <a:buFontTx/>
              <a:buChar char="-"/>
            </a:pPr>
            <a:r>
              <a:rPr lang="fr-FR" sz="3800" b="0" i="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On </a:t>
            </a:r>
            <a:r>
              <a:rPr lang="fr-FR" sz="3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transmet ce document </a:t>
            </a:r>
            <a:r>
              <a:rPr lang="fr-FR" sz="3800" b="0" i="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à nos membres.</a:t>
            </a:r>
          </a:p>
          <a:p>
            <a:pPr algn="l">
              <a:buFontTx/>
              <a:buChar char="-"/>
            </a:pPr>
            <a:r>
              <a:rPr kumimoji="0" lang="fr-FR" altLang="nl-BE" sz="3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On cherche et contacte des personnes</a:t>
            </a:r>
            <a:r>
              <a:rPr lang="fr-FR" sz="3800" b="0" i="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pour tester le </a:t>
            </a:r>
            <a:r>
              <a:rPr lang="fr-FR" sz="3800" b="0" i="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tool</a:t>
            </a:r>
            <a:r>
              <a:rPr lang="fr-FR" sz="3800" b="0" i="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(cela sera pour la dernière année du projet, 2022).</a:t>
            </a:r>
          </a:p>
          <a:p>
            <a:pPr>
              <a:buFontTx/>
              <a:buChar char="-"/>
            </a:pPr>
            <a:r>
              <a:rPr lang="fr-FR" sz="3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On transmet </a:t>
            </a:r>
            <a:r>
              <a:rPr lang="fr-FR" sz="3800" b="0" i="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des informations en néerlandais du projet (flyer, site web, newsletters, etc.) </a:t>
            </a:r>
            <a:r>
              <a:rPr lang="fr-FR" sz="3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et </a:t>
            </a:r>
            <a:r>
              <a:rPr lang="fr-FR" sz="3800" b="0" i="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aux personnes intéressées.</a:t>
            </a:r>
            <a:r>
              <a:rPr lang="fr-FR" sz="3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fr-FR" sz="3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Et, finalement on organisera (en 2022) en </a:t>
            </a:r>
            <a:r>
              <a:rPr lang="fr-FR" sz="3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colloboration</a:t>
            </a:r>
            <a:r>
              <a:rPr lang="fr-FR" sz="3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avec INTERREG un séminaire où on présentera le système d’aide, qui sera développé.</a:t>
            </a:r>
            <a:endParaRPr lang="nl-BE" sz="32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2980673-7B41-41F2-9114-9F48EDA3A9A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122" y="324400"/>
            <a:ext cx="1942077" cy="134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Afbeelding met voedsel&#10;&#10;Automatisch gegenereerde beschrijving">
            <a:extLst>
              <a:ext uri="{FF2B5EF4-FFF2-40B4-BE49-F238E27FC236}">
                <a16:creationId xmlns:a16="http://schemas.microsoft.com/office/drawing/2014/main" id="{FD578D24-49DE-4E23-852D-009E3FFD36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3111" y="134864"/>
            <a:ext cx="1612490" cy="1728676"/>
          </a:xfrm>
          <a:prstGeom prst="rect">
            <a:avLst/>
          </a:prstGeom>
        </p:spPr>
      </p:pic>
      <p:pic>
        <p:nvPicPr>
          <p:cNvPr id="4" name="INTERREG DIA11">
            <a:hlinkClick r:id="" action="ppaction://media"/>
            <a:extLst>
              <a:ext uri="{FF2B5EF4-FFF2-40B4-BE49-F238E27FC236}">
                <a16:creationId xmlns:a16="http://schemas.microsoft.com/office/drawing/2014/main" id="{99873714-94E2-4DCA-9372-C8A53BE8D6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04637" y="60291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8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00"/>
    </mc:Choice>
    <mc:Fallback xmlns="">
      <p:transition spd="slow" advTm="5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A62899-37CD-443D-85B9-F2877B200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27" y="2104266"/>
            <a:ext cx="10554574" cy="3636511"/>
          </a:xfrm>
        </p:spPr>
        <p:txBody>
          <a:bodyPr>
            <a:noAutofit/>
          </a:bodyPr>
          <a:lstStyle/>
          <a:p>
            <a:endParaRPr lang="fr-FR" altLang="nl-BE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fr-FR" altLang="nl-BE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altLang="nl-BE" sz="3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CONCLUSIONS:</a:t>
            </a:r>
          </a:p>
          <a:p>
            <a:pPr marL="0" indent="0">
              <a:buNone/>
            </a:pPr>
            <a:r>
              <a:rPr lang="fr-FR" altLang="nl-BE" sz="3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- N</a:t>
            </a:r>
            <a:r>
              <a:rPr kumimoji="0" lang="fr-FR" altLang="nl-BE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ous considérons comme notre devoir de coopérer à ce projet transfrontalier</a:t>
            </a:r>
            <a:r>
              <a:rPr lang="fr-FR" altLang="nl-BE" sz="3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fr-FR" altLang="nl-BE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car </a:t>
            </a:r>
            <a:r>
              <a:rPr lang="fr-FR" altLang="nl-BE" sz="3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</a:t>
            </a:r>
            <a:r>
              <a:rPr kumimoji="0" lang="fr-FR" altLang="nl-BE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 maladie de Parkinson </a:t>
            </a:r>
            <a:r>
              <a:rPr kumimoji="0" lang="fr-FR" altLang="nl-BE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ne tient pas compte des frontières nationales ou des zones linguistiques. </a:t>
            </a:r>
            <a:endParaRPr lang="fr-FR" altLang="nl-BE" sz="320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Nous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espérons contribuer d’ une façon positive à ce projet, qui </a:t>
            </a:r>
            <a:r>
              <a:rPr lang="fr-F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améliore la qualité de vie des personnes avec parkinson</a:t>
            </a:r>
            <a:r>
              <a:rPr lang="fr-FR" sz="32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endParaRPr lang="nl-BE" sz="3200" dirty="0">
              <a:solidFill>
                <a:srgbClr val="FF000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2980673-7B41-41F2-9114-9F48EDA3A9A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122" y="324400"/>
            <a:ext cx="1942077" cy="134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Afbeelding met voedsel&#10;&#10;Automatisch gegenereerde beschrijving">
            <a:extLst>
              <a:ext uri="{FF2B5EF4-FFF2-40B4-BE49-F238E27FC236}">
                <a16:creationId xmlns:a16="http://schemas.microsoft.com/office/drawing/2014/main" id="{FD578D24-49DE-4E23-852D-009E3FFD36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3111" y="134864"/>
            <a:ext cx="1612490" cy="1728676"/>
          </a:xfrm>
          <a:prstGeom prst="rect">
            <a:avLst/>
          </a:prstGeom>
        </p:spPr>
      </p:pic>
      <p:pic>
        <p:nvPicPr>
          <p:cNvPr id="2" name="INTERREG DIA12">
            <a:hlinkClick r:id="" action="ppaction://media"/>
            <a:extLst>
              <a:ext uri="{FF2B5EF4-FFF2-40B4-BE49-F238E27FC236}">
                <a16:creationId xmlns:a16="http://schemas.microsoft.com/office/drawing/2014/main" id="{C8BB59A8-FD92-494D-AB33-3174B63C82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04637" y="574077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5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0"/>
    </mc:Choice>
    <mc:Fallback xmlns="">
      <p:transition spd="slow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A62899-37CD-443D-85B9-F2877B200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27" y="2104266"/>
            <a:ext cx="10554574" cy="3636511"/>
          </a:xfrm>
        </p:spPr>
        <p:txBody>
          <a:bodyPr>
            <a:noAutofit/>
          </a:bodyPr>
          <a:lstStyle/>
          <a:p>
            <a:endParaRPr lang="fr-FR" altLang="nl-BE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fr-FR" altLang="nl-BE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fr-FR" altLang="nl-BE" sz="3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altLang="nl-BE" sz="32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2980673-7B41-41F2-9114-9F48EDA3A9A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122" y="324400"/>
            <a:ext cx="1942077" cy="134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Afbeelding met voedsel&#10;&#10;Automatisch gegenereerde beschrijving">
            <a:extLst>
              <a:ext uri="{FF2B5EF4-FFF2-40B4-BE49-F238E27FC236}">
                <a16:creationId xmlns:a16="http://schemas.microsoft.com/office/drawing/2014/main" id="{FD578D24-49DE-4E23-852D-009E3FFD3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122" y="4012101"/>
            <a:ext cx="1612490" cy="172867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3A303CE-C7F3-4F76-9863-6637432B5001}"/>
              </a:ext>
            </a:extLst>
          </p:cNvPr>
          <p:cNvSpPr txBox="1"/>
          <p:nvPr/>
        </p:nvSpPr>
        <p:spPr>
          <a:xfrm>
            <a:off x="6096000" y="5008418"/>
            <a:ext cx="4605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Leuven, 20/09/2020.</a:t>
            </a:r>
          </a:p>
          <a:p>
            <a:r>
              <a:rPr lang="nl-BE" dirty="0"/>
              <a:t>VLAAMSE PARKNSON LIGA VZW</a:t>
            </a:r>
          </a:p>
          <a:p>
            <a:r>
              <a:rPr lang="nl-BE" dirty="0" err="1"/>
              <a:t>Diestsevest</a:t>
            </a:r>
            <a:r>
              <a:rPr lang="nl-BE"/>
              <a:t> 33 bus 302</a:t>
            </a:r>
            <a:br>
              <a:rPr lang="nl-BE"/>
            </a:br>
            <a:r>
              <a:rPr lang="nl-BE"/>
              <a:t>3000 Leuven , België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6524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0"/>
    </mc:Choice>
    <mc:Fallback xmlns="">
      <p:transition spd="slow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7C628-6CC0-4FA4-86C2-B788C56D5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544" y="2910833"/>
            <a:ext cx="7710658" cy="742420"/>
          </a:xfrm>
        </p:spPr>
        <p:txBody>
          <a:bodyPr/>
          <a:lstStyle/>
          <a:p>
            <a:r>
              <a:rPr lang="nl-BE" sz="3200" i="0" u="none" strike="noStrike" baseline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Titre</a:t>
            </a:r>
            <a:r>
              <a:rPr lang="nl-BE" sz="3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nl-BE" sz="32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nl-BE" sz="6000" b="1" i="0" u="none" strike="noStrike" baseline="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ParkinsonCom</a:t>
            </a:r>
            <a:br>
              <a:rPr lang="nl-BE" sz="6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br>
              <a:rPr lang="nl-BE" sz="6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nl-BE" b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Le </a:t>
            </a:r>
            <a:r>
              <a:rPr kumimoji="0" lang="fr-FR" altLang="nl-BE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sujet </a:t>
            </a:r>
            <a:r>
              <a:rPr kumimoji="0" lang="fr-FR" altLang="nl-BE" b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 la recherche:</a:t>
            </a:r>
            <a:r>
              <a:rPr lang="nl-BE" b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br>
              <a:rPr lang="nl-BE" sz="5400" b="0" i="0" u="none" strike="noStrike" baseline="0" dirty="0">
                <a:solidFill>
                  <a:srgbClr val="FFFFFF"/>
                </a:solidFill>
                <a:latin typeface="Calibri-Bold"/>
              </a:rPr>
            </a:br>
            <a:endParaRPr lang="nl-BE" sz="5400" dirty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877F4A6D-62D7-4F30-AEB0-2BBBE3B4D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4082143"/>
            <a:ext cx="10553700" cy="2395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Un logiciel d’aide à la communication pour une meilleure inclusion sociale des personnes atteintes de la maladie de Parkinson.</a:t>
            </a:r>
            <a:endParaRPr lang="nl-BE" sz="32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3DFB286-FB9F-4142-936D-EF232505F87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666" y="380844"/>
            <a:ext cx="1942077" cy="134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NTERREG DIA2.">
            <a:hlinkClick r:id="" action="ppaction://media"/>
            <a:extLst>
              <a:ext uri="{FF2B5EF4-FFF2-40B4-BE49-F238E27FC236}">
                <a16:creationId xmlns:a16="http://schemas.microsoft.com/office/drawing/2014/main" id="{FA4F5860-CE14-4F59-BC4C-A4C16D131B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01450" y="590697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9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00"/>
    </mc:Choice>
    <mc:Fallback xmlns="">
      <p:transition spd="slow" advTm="4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A5BCD78-44E2-46D1-9428-EC0603204EB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144" y="356294"/>
            <a:ext cx="1942077" cy="13496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C33A0ED4-C3E1-4F0D-88D5-1029F69C54AD}"/>
              </a:ext>
            </a:extLst>
          </p:cNvPr>
          <p:cNvSpPr txBox="1"/>
          <p:nvPr/>
        </p:nvSpPr>
        <p:spPr>
          <a:xfrm>
            <a:off x="1110343" y="2680532"/>
            <a:ext cx="1036353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err="1">
                <a:latin typeface="Arial" panose="020B0604020202020204" pitchFamily="34" charset="0"/>
                <a:cs typeface="Arial" panose="020B0604020202020204" pitchFamily="34" charset="0"/>
              </a:rPr>
              <a:t>Avec</a:t>
            </a:r>
            <a:r>
              <a:rPr lang="nl-BE" sz="4000" dirty="0">
                <a:latin typeface="Arial" panose="020B0604020202020204" pitchFamily="34" charset="0"/>
                <a:cs typeface="Arial" panose="020B0604020202020204" pitchFamily="34" charset="0"/>
              </a:rPr>
              <a:t> la coopération des</a:t>
            </a:r>
            <a:r>
              <a:rPr kumimoji="0" lang="fr-FR" altLang="nl-BE" sz="4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associations des patients atteints de la maladie de Parkinson </a:t>
            </a:r>
          </a:p>
          <a:p>
            <a:r>
              <a:rPr lang="fr-FR" altLang="nl-BE" sz="4000" dirty="0">
                <a:latin typeface="Arial" panose="020B0604020202020204" pitchFamily="34" charset="0"/>
                <a:cs typeface="Arial" panose="020B0604020202020204" pitchFamily="34" charset="0"/>
              </a:rPr>
              <a:t>en France, en Wallonie et en Flandre.</a:t>
            </a:r>
            <a:br>
              <a:rPr kumimoji="0" lang="fr-FR" altLang="nl-BE" sz="40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</a:br>
            <a:endParaRPr kumimoji="0" lang="fr-FR" altLang="nl-BE" sz="4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endParaRPr lang="nl-BE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159B009-CABC-4D7E-B0A0-96A3C87C7CFA}"/>
              </a:ext>
            </a:extLst>
          </p:cNvPr>
          <p:cNvSpPr txBox="1"/>
          <p:nvPr/>
        </p:nvSpPr>
        <p:spPr>
          <a:xfrm>
            <a:off x="5388105" y="4670829"/>
            <a:ext cx="53887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BE" sz="4000" b="1" dirty="0" err="1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Pourquoi</a:t>
            </a:r>
            <a:r>
              <a:rPr lang="nl-BE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2" name="INTERREG DIA3.">
            <a:hlinkClick r:id="" action="ppaction://media"/>
            <a:extLst>
              <a:ext uri="{FF2B5EF4-FFF2-40B4-BE49-F238E27FC236}">
                <a16:creationId xmlns:a16="http://schemas.microsoft.com/office/drawing/2014/main" id="{68396660-31A4-4D0F-8A22-1DBA3332F6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58707" y="575058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7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D2189D-94AF-400C-9118-4AF83CED9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150" y="5459381"/>
            <a:ext cx="10571998" cy="970450"/>
          </a:xfrm>
        </p:spPr>
        <p:txBody>
          <a:bodyPr/>
          <a:lstStyle/>
          <a:p>
            <a:br>
              <a:rPr lang="nl-BE" sz="36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br>
              <a:rPr lang="fr-FR" sz="3600" b="0" dirty="0">
                <a:solidFill>
                  <a:schemeClr val="tx1"/>
                </a:solidFill>
                <a:latin typeface="inherit"/>
              </a:rPr>
            </a:br>
            <a:br>
              <a:rPr lang="fr-FR" sz="3600" b="0" dirty="0">
                <a:solidFill>
                  <a:schemeClr val="tx1"/>
                </a:solidFill>
                <a:latin typeface="inherit"/>
              </a:rPr>
            </a:br>
            <a:br>
              <a:rPr lang="fr-FR" sz="3600" b="0" dirty="0">
                <a:solidFill>
                  <a:schemeClr val="tx1"/>
                </a:solidFill>
                <a:latin typeface="inherit"/>
              </a:rPr>
            </a:br>
            <a:r>
              <a:rPr lang="fr-FR" b="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La </a:t>
            </a:r>
            <a:r>
              <a:rPr lang="fr-FR" b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participation d’une </a:t>
            </a:r>
            <a:r>
              <a:rPr kumimoji="0" lang="fr-FR" altLang="nl-BE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association de patients </a:t>
            </a:r>
            <a:r>
              <a:rPr lang="fr-FR" altLang="nl-BE" b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= </a:t>
            </a:r>
            <a:r>
              <a:rPr kumimoji="0" lang="fr-FR" altLang="nl-BE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une valeur fondamentale</a:t>
            </a:r>
            <a:r>
              <a:rPr kumimoji="0" lang="fr-FR" altLang="nl-B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br>
              <a:rPr kumimoji="0" lang="fr-FR" altLang="nl-B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fr-FR" b="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fr-FR" altLang="nl-B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br>
              <a:rPr lang="nl-BE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fr-FR" b="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</a:t>
            </a:r>
            <a:r>
              <a:rPr lang="fr-FR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es utilisateurs finals: l’expertise nécessaire.</a:t>
            </a:r>
            <a:br>
              <a:rPr lang="fr-FR" sz="32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br>
              <a:rPr lang="fr-FR" sz="32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endParaRPr lang="nl-BE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Afbeelding 9" descr="Afbeelding met voedsel&#10;&#10;Automatisch gegenereerde beschrijving">
            <a:extLst>
              <a:ext uri="{FF2B5EF4-FFF2-40B4-BE49-F238E27FC236}">
                <a16:creationId xmlns:a16="http://schemas.microsoft.com/office/drawing/2014/main" id="{737A3301-1422-4EBB-8365-644BF2DEED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0392" y="134864"/>
            <a:ext cx="1612490" cy="172867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DFD7A01-AC5D-4B05-BD22-30DB62522AA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18" y="428169"/>
            <a:ext cx="1942077" cy="134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NTERREG DIA5.">
            <a:hlinkClick r:id="" action="ppaction://media"/>
            <a:extLst>
              <a:ext uri="{FF2B5EF4-FFF2-40B4-BE49-F238E27FC236}">
                <a16:creationId xmlns:a16="http://schemas.microsoft.com/office/drawing/2014/main" id="{509396AC-633A-4501-AF65-42566D2501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91044" y="5861279"/>
            <a:ext cx="487363" cy="487363"/>
          </a:xfrm>
          <a:prstGeom prst="rect">
            <a:avLst/>
          </a:prstGeom>
        </p:spPr>
      </p:pic>
      <p:sp>
        <p:nvSpPr>
          <p:cNvPr id="6" name="Tijdelijke aanduiding voor inhoud 4">
            <a:extLst>
              <a:ext uri="{FF2B5EF4-FFF2-40B4-BE49-F238E27FC236}">
                <a16:creationId xmlns:a16="http://schemas.microsoft.com/office/drawing/2014/main" id="{4CDEBF4F-B1FE-457D-9DCC-C92FE610F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488" y="1232685"/>
            <a:ext cx="9005904" cy="2385891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nl-BE" sz="4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       </a:t>
            </a:r>
            <a:r>
              <a:rPr lang="nl-BE" sz="4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Participation</a:t>
            </a:r>
            <a:r>
              <a:rPr lang="nl-BE" sz="4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de </a:t>
            </a:r>
          </a:p>
          <a:p>
            <a:pPr marL="0" indent="0" algn="r">
              <a:buNone/>
            </a:pPr>
            <a:r>
              <a:rPr lang="fr-FR" sz="40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LA VLAAMSE PARKINSON LIGA </a:t>
            </a:r>
          </a:p>
          <a:p>
            <a:endParaRPr lang="fr-FR" sz="4000" b="1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6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B72F01-3588-410B-96A4-EE4D0B5A9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460" y="1130333"/>
            <a:ext cx="10015827" cy="5272136"/>
          </a:xfrm>
        </p:spPr>
        <p:txBody>
          <a:bodyPr>
            <a:normAutofit/>
          </a:bodyPr>
          <a:lstStyle/>
          <a:p>
            <a:pPr algn="r"/>
            <a:endParaRPr lang="nl-BE" sz="5700" b="1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32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La Ligue </a:t>
            </a:r>
            <a:r>
              <a:rPr lang="fr-FR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flamande canalise l’énergie, l’expérience et la passion de la communauté parkinson</a:t>
            </a:r>
            <a:r>
              <a:rPr lang="fr-FR" sz="32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  <a:br>
              <a:rPr lang="fr-FR" sz="40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endParaRPr lang="fr-FR" sz="40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32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On veut:</a:t>
            </a:r>
            <a:endParaRPr lang="nl-B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0137739-54DC-4868-96BD-DE702C00CDD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44" y="455531"/>
            <a:ext cx="1942077" cy="134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Afbeelding met voedsel&#10;&#10;Automatisch gegenereerde beschrijving">
            <a:extLst>
              <a:ext uri="{FF2B5EF4-FFF2-40B4-BE49-F238E27FC236}">
                <a16:creationId xmlns:a16="http://schemas.microsoft.com/office/drawing/2014/main" id="{10643A6F-3C08-425A-9B50-D0C648F4C4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4364" y="316247"/>
            <a:ext cx="1518740" cy="1628171"/>
          </a:xfrm>
          <a:prstGeom prst="rect">
            <a:avLst/>
          </a:prstGeom>
        </p:spPr>
      </p:pic>
      <p:pic>
        <p:nvPicPr>
          <p:cNvPr id="4" name="INTERREG DIA6.">
            <a:hlinkClick r:id="" action="ppaction://media"/>
            <a:extLst>
              <a:ext uri="{FF2B5EF4-FFF2-40B4-BE49-F238E27FC236}">
                <a16:creationId xmlns:a16="http://schemas.microsoft.com/office/drawing/2014/main" id="{70FF1A7B-A84C-407B-8ACA-CE423F127B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73287" y="57276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B72F01-3588-410B-96A4-EE4D0B5A9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06" y="1585864"/>
            <a:ext cx="11258987" cy="5272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a</a:t>
            </a:r>
            <a:r>
              <a:rPr lang="fr-FR" sz="32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ssurer que les personnes atteintes de la maladie de Parkinson </a:t>
            </a:r>
            <a:r>
              <a:rPr lang="fr-FR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obtiennent toutes les chances d’une vie digne </a:t>
            </a:r>
            <a:r>
              <a:rPr lang="fr-FR" sz="32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et haut de gamme.</a:t>
            </a:r>
            <a:br>
              <a:rPr lang="fr-FR" sz="32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fr-FR" sz="3200" b="0" i="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- distribuer </a:t>
            </a:r>
            <a:r>
              <a:rPr lang="fr-FR" sz="3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des informations </a:t>
            </a:r>
            <a:r>
              <a:rPr lang="fr-FR" sz="32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compréhensibles.</a:t>
            </a:r>
          </a:p>
          <a:p>
            <a:pPr marL="0" indent="0">
              <a:buNone/>
            </a:pPr>
            <a:r>
              <a:rPr kumimoji="0" lang="fr-FR" altLang="nl-BE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- </a:t>
            </a:r>
            <a:r>
              <a:rPr kumimoji="0" lang="fr-FR" altLang="nl-BE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guider</a:t>
            </a:r>
            <a:r>
              <a:rPr kumimoji="0" lang="fr-FR" altLang="nl-BE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les personnes atteintes de parkinson </a:t>
            </a:r>
            <a:r>
              <a:rPr lang="fr-FR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dans le labyrinthe des établissements de soins, des aides, des droits et des allocations</a:t>
            </a:r>
            <a:r>
              <a:rPr lang="fr-FR" sz="32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0137739-54DC-4868-96BD-DE702C00CDD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572" y="223592"/>
            <a:ext cx="1942077" cy="134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Afbeelding met voedsel&#10;&#10;Automatisch gegenereerde beschrijving">
            <a:extLst>
              <a:ext uri="{FF2B5EF4-FFF2-40B4-BE49-F238E27FC236}">
                <a16:creationId xmlns:a16="http://schemas.microsoft.com/office/drawing/2014/main" id="{10643A6F-3C08-425A-9B50-D0C648F4C4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0693" y="0"/>
            <a:ext cx="1518740" cy="1628171"/>
          </a:xfrm>
          <a:prstGeom prst="rect">
            <a:avLst/>
          </a:prstGeom>
        </p:spPr>
      </p:pic>
      <p:pic>
        <p:nvPicPr>
          <p:cNvPr id="4" name="INTERREG DIA7">
            <a:hlinkClick r:id="" action="ppaction://media"/>
            <a:extLst>
              <a:ext uri="{FF2B5EF4-FFF2-40B4-BE49-F238E27FC236}">
                <a16:creationId xmlns:a16="http://schemas.microsoft.com/office/drawing/2014/main" id="{288FCD05-05E4-439F-9995-438E4DCEDE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37925" y="58342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3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1FC091-1083-44EE-B284-6B2488BE1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675" y="2608786"/>
            <a:ext cx="10554574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- </a:t>
            </a:r>
            <a:r>
              <a:rPr lang="fr-FR" sz="32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soutenir les </a:t>
            </a:r>
            <a:r>
              <a:rPr lang="fr-FR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contacts</a:t>
            </a:r>
            <a:r>
              <a:rPr lang="fr-FR" sz="32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avec d'autres personnes atteintes ou avec des experts.</a:t>
            </a:r>
            <a:endParaRPr lang="nl-B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32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</a:t>
            </a:r>
            <a:r>
              <a:rPr lang="fr-FR" sz="32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créer une </a:t>
            </a:r>
            <a:r>
              <a:rPr lang="fr-FR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société attentive et respectueuse </a:t>
            </a:r>
            <a:r>
              <a:rPr lang="fr-FR" sz="32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des défis particuliers que pose la maladie de Parkinson.  </a:t>
            </a:r>
          </a:p>
          <a:p>
            <a:pPr marL="0" indent="0">
              <a:buNone/>
            </a:pPr>
            <a:r>
              <a:rPr lang="fr-FR" sz="32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</a:t>
            </a:r>
            <a:r>
              <a:rPr lang="fr-FR" sz="32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faciliter la </a:t>
            </a:r>
            <a:r>
              <a:rPr lang="fr-FR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communication avec les autorités</a:t>
            </a:r>
            <a:r>
              <a:rPr lang="fr-FR" sz="32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fr-FR" sz="32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stimuler la </a:t>
            </a:r>
            <a:r>
              <a:rPr lang="fr-FR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recherche scientifique innovante</a:t>
            </a:r>
            <a:r>
              <a:rPr lang="fr-FR" sz="32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nl-BE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24E522A-E29B-40FE-9F22-D6790E28018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740" y="324400"/>
            <a:ext cx="1942077" cy="134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Afbeelding met voedsel&#10;&#10;Automatisch gegenereerde beschrijving">
            <a:extLst>
              <a:ext uri="{FF2B5EF4-FFF2-40B4-BE49-F238E27FC236}">
                <a16:creationId xmlns:a16="http://schemas.microsoft.com/office/drawing/2014/main" id="{24069DBF-1D80-4B63-AA49-E7341BECD2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8464" y="134864"/>
            <a:ext cx="1612490" cy="1728676"/>
          </a:xfrm>
          <a:prstGeom prst="rect">
            <a:avLst/>
          </a:prstGeom>
        </p:spPr>
      </p:pic>
      <p:pic>
        <p:nvPicPr>
          <p:cNvPr id="4" name="INTERREG DIA8.B">
            <a:hlinkClick r:id="" action="ppaction://media"/>
            <a:extLst>
              <a:ext uri="{FF2B5EF4-FFF2-40B4-BE49-F238E27FC236}">
                <a16:creationId xmlns:a16="http://schemas.microsoft.com/office/drawing/2014/main" id="{7C59E5EB-BE59-425F-A11A-04A1AB6C84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77272" y="60016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7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00"/>
    </mc:Choice>
    <mc:Fallback xmlns="">
      <p:transition spd="slow" advTm="3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D2189D-94AF-400C-9118-4AF83CED9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779" y="4754703"/>
            <a:ext cx="10571998" cy="970450"/>
          </a:xfrm>
        </p:spPr>
        <p:txBody>
          <a:bodyPr/>
          <a:lstStyle/>
          <a:p>
            <a:br>
              <a:rPr lang="nl-BE" sz="36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br>
              <a:rPr lang="fr-FR" sz="3600" b="0" dirty="0">
                <a:solidFill>
                  <a:schemeClr val="tx1"/>
                </a:solidFill>
                <a:latin typeface="inherit"/>
              </a:rPr>
            </a:br>
            <a:endParaRPr lang="nl-BE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Afbeelding 9" descr="Afbeelding met voedsel&#10;&#10;Automatisch gegenereerde beschrijving">
            <a:extLst>
              <a:ext uri="{FF2B5EF4-FFF2-40B4-BE49-F238E27FC236}">
                <a16:creationId xmlns:a16="http://schemas.microsoft.com/office/drawing/2014/main" id="{737A3301-1422-4EBB-8365-644BF2DEED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0392" y="134864"/>
            <a:ext cx="1612490" cy="172867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DFD7A01-AC5D-4B05-BD22-30DB62522AA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18" y="461974"/>
            <a:ext cx="1942077" cy="13496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17A52023-B193-4911-A71C-0165E77E82DB}"/>
              </a:ext>
            </a:extLst>
          </p:cNvPr>
          <p:cNvSpPr txBox="1"/>
          <p:nvPr/>
        </p:nvSpPr>
        <p:spPr>
          <a:xfrm>
            <a:off x="1435511" y="2103297"/>
            <a:ext cx="838319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BE" altLang="nl-BE" sz="3200" cap="none" normalizeH="0" dirty="0">
                <a:ln>
                  <a:noFill/>
                </a:ln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Dans </a:t>
            </a:r>
            <a:r>
              <a:rPr kumimoji="0" lang="nl-BE" altLang="nl-BE" sz="3200" cap="none" normalizeH="0" dirty="0" err="1">
                <a:ln>
                  <a:noFill/>
                </a:ln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le</a:t>
            </a:r>
            <a:r>
              <a:rPr kumimoji="0" lang="nl-BE" altLang="nl-BE" sz="3200" cap="none" normalizeH="0" dirty="0">
                <a:ln>
                  <a:noFill/>
                </a:ln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nl-BE" altLang="nl-BE" sz="3200" cap="none" normalizeH="0" dirty="0" err="1">
                <a:ln>
                  <a:noFill/>
                </a:ln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projet</a:t>
            </a:r>
            <a:r>
              <a:rPr kumimoji="0" lang="nl-BE" altLang="nl-BE" sz="3200" cap="none" normalizeH="0" dirty="0">
                <a:ln>
                  <a:noFill/>
                </a:ln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de </a:t>
            </a:r>
            <a:r>
              <a:rPr kumimoji="0" lang="nl-BE" altLang="nl-BE" sz="3200" cap="none" normalizeH="0" dirty="0" err="1">
                <a:ln>
                  <a:noFill/>
                </a:ln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l’étude</a:t>
            </a:r>
            <a:r>
              <a:rPr kumimoji="0" lang="nl-BE" altLang="nl-BE" sz="3200" cap="none" normalizeH="0" dirty="0">
                <a:ln>
                  <a:noFill/>
                </a:ln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nl-BE" altLang="nl-BE" sz="3200" cap="none" normalizeH="0" dirty="0" err="1">
                <a:ln>
                  <a:noFill/>
                </a:ln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actuelle</a:t>
            </a:r>
            <a:r>
              <a:rPr kumimoji="0" lang="nl-BE" altLang="nl-BE" sz="3200" cap="none" normalizeH="0" dirty="0">
                <a:ln>
                  <a:noFill/>
                </a:ln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fr-FR" altLang="nl-BE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: « …  </a:t>
            </a:r>
            <a:r>
              <a:rPr lang="fr-FR" sz="3200" b="1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pour une meilleure inclusion sociale des personnes atteintes de la maladie de Parkinson… »</a:t>
            </a:r>
          </a:p>
          <a:p>
            <a:endParaRPr lang="fr-FR" sz="3200" b="1" dirty="0">
              <a:solidFill>
                <a:srgbClr val="FFFFFF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nl-BE" sz="3200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112F7FD-C0FE-4A26-9CA2-D58888E08EDD}"/>
              </a:ext>
            </a:extLst>
          </p:cNvPr>
          <p:cNvSpPr txBox="1"/>
          <p:nvPr/>
        </p:nvSpPr>
        <p:spPr>
          <a:xfrm>
            <a:off x="1435511" y="4336087"/>
            <a:ext cx="95168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Dans la mission de notre organisation: « …</a:t>
            </a:r>
            <a:r>
              <a:rPr lang="fr-FR" sz="32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fr-FR" sz="3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nous assurons que les personnes atteintes de la maladie de Parkinson obtiennent toutes les chances d’une vie digne et haut de gamme,… »</a:t>
            </a:r>
            <a:endParaRPr lang="nl-B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NTERREG DIA9">
            <a:hlinkClick r:id="" action="ppaction://media"/>
            <a:extLst>
              <a:ext uri="{FF2B5EF4-FFF2-40B4-BE49-F238E27FC236}">
                <a16:creationId xmlns:a16="http://schemas.microsoft.com/office/drawing/2014/main" id="{D029D5B2-5BF1-422F-AC0E-682230114B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35248" y="56564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7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A62899-37CD-443D-85B9-F2877B20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La</a:t>
            </a:r>
            <a:r>
              <a:rPr lang="fr-FR" sz="4000" b="0" i="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participation de VPL </a:t>
            </a:r>
            <a:r>
              <a:rPr lang="fr-FR" sz="4000" b="0" i="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dans le projet </a:t>
            </a:r>
            <a:r>
              <a:rPr lang="fr-FR" sz="4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est donc </a:t>
            </a:r>
            <a:r>
              <a:rPr lang="fr-FR" sz="400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conforme à la vision </a:t>
            </a:r>
            <a:r>
              <a:rPr lang="fr-FR" sz="4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 l’organisation </a:t>
            </a:r>
            <a:br>
              <a:rPr lang="fr-FR" sz="4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fr-FR" sz="4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et concerne:</a:t>
            </a:r>
            <a:endParaRPr lang="nl-B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2980673-7B41-41F2-9114-9F48EDA3A9A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122" y="324400"/>
            <a:ext cx="1942077" cy="134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Afbeelding met voedsel&#10;&#10;Automatisch gegenereerde beschrijving">
            <a:extLst>
              <a:ext uri="{FF2B5EF4-FFF2-40B4-BE49-F238E27FC236}">
                <a16:creationId xmlns:a16="http://schemas.microsoft.com/office/drawing/2014/main" id="{FD578D24-49DE-4E23-852D-009E3FFD3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3111" y="134864"/>
            <a:ext cx="1612490" cy="172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3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eerbaar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TM03457503[[fn=Citeerbaar]]</Template>
  <TotalTime>5992</TotalTime>
  <Words>1119</Words>
  <Application>Microsoft Office PowerPoint</Application>
  <PresentationFormat>Grand écran</PresentationFormat>
  <Paragraphs>95</Paragraphs>
  <Slides>12</Slides>
  <Notes>12</Notes>
  <HiddenSlides>0</HiddenSlides>
  <MMClips>10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3" baseType="lpstr">
      <vt:lpstr>MS Mincho</vt:lpstr>
      <vt:lpstr>Arial</vt:lpstr>
      <vt:lpstr>Arial</vt:lpstr>
      <vt:lpstr>Calibri</vt:lpstr>
      <vt:lpstr>Calibri-Bold</vt:lpstr>
      <vt:lpstr>Cambria</vt:lpstr>
      <vt:lpstr>Century Gothic</vt:lpstr>
      <vt:lpstr>inherit</vt:lpstr>
      <vt:lpstr>Times New Roman</vt:lpstr>
      <vt:lpstr>Wingdings 2</vt:lpstr>
      <vt:lpstr>Citeerbaar</vt:lpstr>
      <vt:lpstr>Présentation PowerPoint</vt:lpstr>
      <vt:lpstr>Titre: ParkinsonCom  Le sujet de la recherche:  </vt:lpstr>
      <vt:lpstr>Présentation PowerPoint</vt:lpstr>
      <vt:lpstr>    La participation d’une association de patients = une valeur fondamentale.    Les utilisateurs finals: l’expertise nécessaire.  </vt:lpstr>
      <vt:lpstr>Présentation PowerPoint</vt:lpstr>
      <vt:lpstr>Présentation PowerPoint</vt:lpstr>
      <vt:lpstr>Présentation PowerPoint</vt:lpstr>
      <vt:lpstr>  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lut m</dc:creator>
  <cp:lastModifiedBy>Marie-Christine</cp:lastModifiedBy>
  <cp:revision>67</cp:revision>
  <dcterms:created xsi:type="dcterms:W3CDTF">2020-09-08T14:27:10Z</dcterms:created>
  <dcterms:modified xsi:type="dcterms:W3CDTF">2020-09-24T07:20:19Z</dcterms:modified>
</cp:coreProperties>
</file>